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8" r:id="rId3"/>
    <p:sldId id="285" r:id="rId4"/>
    <p:sldId id="287" r:id="rId5"/>
    <p:sldId id="286" r:id="rId6"/>
    <p:sldId id="282" r:id="rId7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0F5FD"/>
    <a:srgbClr val="E8F0F8"/>
    <a:srgbClr val="E6E6E6"/>
    <a:srgbClr val="DDDDDD"/>
    <a:srgbClr val="C0C0C0"/>
    <a:srgbClr val="B2B2B2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5" autoAdjust="0"/>
    <p:restoredTop sz="94643" autoAdjust="0"/>
  </p:normalViewPr>
  <p:slideViewPr>
    <p:cSldViewPr snapToGrid="0" showGuides="1">
      <p:cViewPr>
        <p:scale>
          <a:sx n="60" d="100"/>
          <a:sy n="60" d="100"/>
        </p:scale>
        <p:origin x="-1536" y="-372"/>
      </p:cViewPr>
      <p:guideLst>
        <p:guide orient="horz" pos="1594"/>
        <p:guide orient="horz" pos="277"/>
        <p:guide orient="horz" pos="799"/>
        <p:guide orient="horz" pos="2057"/>
        <p:guide orient="horz" pos="2519"/>
        <p:guide orient="horz" pos="2271"/>
        <p:guide orient="horz" pos="3453"/>
        <p:guide orient="horz" pos="948"/>
        <p:guide pos="2880"/>
        <p:guide pos="3554"/>
        <p:guide pos="5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>
        <p:scale>
          <a:sx n="100" d="100"/>
          <a:sy n="100" d="100"/>
        </p:scale>
        <p:origin x="-2748" y="498"/>
      </p:cViewPr>
      <p:guideLst>
        <p:guide orient="horz" pos="2880"/>
        <p:guide pos="22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940A32-AF0C-4FD9-B099-CC36188F327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763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650ED-B4A1-491E-A2EB-BA8CFAC937F0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6253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B0A6E-BF71-4F3A-A3BC-61218496C6AE}" type="slidenum">
              <a:rPr lang="de-CH"/>
              <a:pPr/>
              <a:t>1</a:t>
            </a:fld>
            <a:endParaRPr lang="de-CH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0E39-B982-414B-965E-ACDA22919E78}" type="slidenum">
              <a:rPr lang="de-CH"/>
              <a:pPr/>
              <a:t>2</a:t>
            </a:fld>
            <a:endParaRPr lang="de-CH" dirty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43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0E39-B982-414B-965E-ACDA22919E78}" type="slidenum">
              <a:rPr lang="de-CH"/>
              <a:pPr/>
              <a:t>3</a:t>
            </a:fld>
            <a:endParaRPr lang="de-CH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43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0E39-B982-414B-965E-ACDA22919E78}" type="slidenum">
              <a:rPr lang="de-CH"/>
              <a:pPr/>
              <a:t>4</a:t>
            </a:fld>
            <a:endParaRPr lang="de-CH" dirty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43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0E39-B982-414B-965E-ACDA22919E78}" type="slidenum">
              <a:rPr lang="de-CH"/>
              <a:pPr/>
              <a:t>5</a:t>
            </a:fld>
            <a:endParaRPr lang="de-CH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43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0E39-B982-414B-965E-ACDA22919E78}" type="slidenum">
              <a:rPr lang="de-CH"/>
              <a:pPr/>
              <a:t>6</a:t>
            </a:fld>
            <a:endParaRPr lang="de-CH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43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23591" name="Picture 39" descr="Header_ppt_705-2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23604" name="Picture 5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Um den </a:t>
            </a:r>
            <a:r>
              <a:rPr lang="en-GB" dirty="0" err="1" smtClean="0"/>
              <a:t>Fliesstext</a:t>
            </a:r>
            <a:r>
              <a:rPr lang="en-GB" dirty="0" smtClean="0"/>
              <a:t> </a:t>
            </a:r>
            <a:r>
              <a:rPr lang="en-GB" dirty="0" err="1" smtClean="0"/>
              <a:t>übersichtlich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halten</a:t>
            </a:r>
            <a:r>
              <a:rPr lang="en-GB" dirty="0" smtClean="0"/>
              <a:t>, </a:t>
            </a:r>
            <a:r>
              <a:rPr lang="en-GB" dirty="0" err="1" smtClean="0"/>
              <a:t>sollten</a:t>
            </a:r>
            <a:r>
              <a:rPr lang="en-GB" dirty="0" smtClean="0"/>
              <a:t> </a:t>
            </a:r>
            <a:r>
              <a:rPr lang="en-GB" dirty="0" err="1" smtClean="0"/>
              <a:t>Abschnitte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. </a:t>
            </a:r>
            <a:r>
              <a:rPr lang="en-GB" dirty="0" err="1" smtClean="0"/>
              <a:t>Diese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besseren</a:t>
            </a:r>
            <a:r>
              <a:rPr lang="en-GB" dirty="0" smtClean="0"/>
              <a:t> </a:t>
            </a:r>
            <a:r>
              <a:rPr lang="en-GB" dirty="0" err="1" smtClean="0"/>
              <a:t>Lesbarkeit</a:t>
            </a:r>
            <a:r>
              <a:rPr lang="en-GB" dirty="0" smtClean="0"/>
              <a:t> </a:t>
            </a:r>
            <a:r>
              <a:rPr lang="en-GB" dirty="0" err="1" smtClean="0"/>
              <a:t>jeweils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Blindzeile</a:t>
            </a:r>
            <a:r>
              <a:rPr lang="en-GB" dirty="0" smtClean="0"/>
              <a:t> </a:t>
            </a:r>
            <a:r>
              <a:rPr lang="en-GB" dirty="0" err="1" smtClean="0"/>
              <a:t>getrennt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Vorlagentextes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Erste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1070" name="Picture 46" descr="Header_ppt_705-2-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000000"/>
        </a:buClr>
        <a:buChar char="•"/>
        <a:defRPr sz="2100">
          <a:solidFill>
            <a:schemeClr val="tx1"/>
          </a:solidFill>
          <a:latin typeface="+mn-lt"/>
        </a:defRPr>
      </a:lvl2pPr>
      <a:lvl3pPr marL="357188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536575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4pPr>
      <a:lvl5pPr marL="7207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5pPr>
      <a:lvl6pPr marL="11779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6pPr>
      <a:lvl7pPr marL="16351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7pPr>
      <a:lvl8pPr marL="20923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8pPr>
      <a:lvl9pPr marL="25495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259632" y="1945929"/>
            <a:ext cx="7429500" cy="1684139"/>
          </a:xfrm>
        </p:spPr>
        <p:txBody>
          <a:bodyPr/>
          <a:lstStyle/>
          <a:p>
            <a:r>
              <a:rPr lang="en-GB" sz="4400" dirty="0" smtClean="0"/>
              <a:t>Monitoring and Assessing Sustainable Development</a:t>
            </a:r>
            <a:endParaRPr lang="en-GB" sz="4400" b="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287463" y="5316279"/>
            <a:ext cx="7429500" cy="849809"/>
          </a:xfrm>
          <a:noFill/>
        </p:spPr>
        <p:txBody>
          <a:bodyPr/>
          <a:lstStyle/>
          <a:p>
            <a:r>
              <a:rPr lang="en-GB" sz="2000" dirty="0" smtClean="0"/>
              <a:t>François Baumgartner, FSO Deputy Director</a:t>
            </a:r>
          </a:p>
          <a:p>
            <a:r>
              <a:rPr lang="en-GB" sz="1600" dirty="0" smtClean="0"/>
              <a:t>OWG Informal Meeting on Measuring Progress, New York, 17 December 2013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1268424" y="3878009"/>
            <a:ext cx="7462838" cy="81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6000"/>
              </a:lnSpc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fr-CH" sz="3600" dirty="0" smtClean="0"/>
              <a:t>The Swiss Experience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9024" y="1519720"/>
            <a:ext cx="7462838" cy="798512"/>
          </a:xfrm>
        </p:spPr>
        <p:txBody>
          <a:bodyPr/>
          <a:lstStyle/>
          <a:p>
            <a:pPr marL="0" lvl="1" indent="1588">
              <a:spcBef>
                <a:spcPts val="1000"/>
              </a:spcBef>
              <a:spcAft>
                <a:spcPts val="700"/>
              </a:spcAft>
            </a:pPr>
            <a:r>
              <a:rPr lang="en-GB" dirty="0" smtClean="0"/>
              <a:t>Importance of a conceptual framework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2320209"/>
            <a:ext cx="7462838" cy="3671888"/>
          </a:xfrm>
        </p:spPr>
        <p:txBody>
          <a:bodyPr/>
          <a:lstStyle/>
          <a:p>
            <a:pPr marL="1588" lvl="1" indent="0">
              <a:spcAft>
                <a:spcPts val="300"/>
              </a:spcAft>
              <a:buNone/>
            </a:pPr>
            <a:r>
              <a:rPr lang="en-GB" sz="2400" dirty="0" smtClean="0"/>
              <a:t>1. How well do we live?</a:t>
            </a:r>
          </a:p>
          <a:p>
            <a:pPr marL="360363" lvl="1" indent="-7938">
              <a:spcAft>
                <a:spcPts val="1200"/>
              </a:spcAft>
              <a:buNone/>
            </a:pPr>
            <a:r>
              <a:rPr lang="en-GB" sz="2400" i="1" dirty="0" smtClean="0"/>
              <a:t>(Quality of life)</a:t>
            </a:r>
            <a:endParaRPr lang="en-GB" sz="2400" dirty="0" smtClean="0"/>
          </a:p>
          <a:p>
            <a:pPr marL="1588" lvl="1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2400" dirty="0" smtClean="0"/>
              <a:t>2. How well are resources distributed?</a:t>
            </a:r>
          </a:p>
          <a:p>
            <a:pPr marL="360363" lvl="1" indent="-7938">
              <a:spcAft>
                <a:spcPts val="600"/>
              </a:spcAft>
              <a:buNone/>
            </a:pPr>
            <a:r>
              <a:rPr lang="en-GB" sz="2400" i="1" dirty="0" smtClean="0"/>
              <a:t>(fairness, equity)</a:t>
            </a:r>
          </a:p>
          <a:p>
            <a:pPr marL="360363" lvl="1" indent="-358775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2400" dirty="0" smtClean="0"/>
              <a:t>3. What are we leaving behind for our children?</a:t>
            </a:r>
          </a:p>
          <a:p>
            <a:pPr marL="360363" lvl="1" indent="-7938">
              <a:spcAft>
                <a:spcPts val="600"/>
              </a:spcAft>
              <a:buNone/>
            </a:pPr>
            <a:r>
              <a:rPr lang="en-GB" sz="2400" i="1" dirty="0" smtClean="0"/>
              <a:t>(Capital stocks)</a:t>
            </a:r>
            <a:endParaRPr lang="en-GB" sz="2400" i="1" dirty="0"/>
          </a:p>
          <a:p>
            <a:pPr marL="360363" lvl="1" indent="-358775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2400" dirty="0" smtClean="0"/>
              <a:t>4. How efficiently are we using our natural resources?</a:t>
            </a:r>
          </a:p>
          <a:p>
            <a:pPr marL="352425" lvl="1" indent="0">
              <a:spcAft>
                <a:spcPts val="1200"/>
              </a:spcAft>
              <a:buNone/>
            </a:pPr>
            <a:r>
              <a:rPr lang="en-GB" sz="2400" i="1" dirty="0" smtClean="0"/>
              <a:t>(resource efficiency)</a:t>
            </a:r>
          </a:p>
          <a:p>
            <a:pPr marL="719138" lvl="3" indent="-358775">
              <a:spcAft>
                <a:spcPts val="1200"/>
              </a:spcAft>
              <a:buNone/>
            </a:pPr>
            <a:endParaRPr lang="en-GB" sz="2400" dirty="0" smtClean="0"/>
          </a:p>
          <a:p>
            <a:pPr marL="719138" lvl="3" indent="-358775">
              <a:spcAft>
                <a:spcPts val="1200"/>
              </a:spcAft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3283" y="340035"/>
            <a:ext cx="7956578" cy="1054506"/>
          </a:xfrm>
          <a:solidFill>
            <a:schemeClr val="bg1"/>
          </a:solidFill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GB" sz="2800" i="1" dirty="0" smtClean="0"/>
              <a:t>What are we leaving behind for our children?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Example: Early school leavers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76350" y="2320209"/>
            <a:ext cx="74628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19138" marR="0" lvl="3" indent="-358775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Clr>
                <a:srgbClr val="B2B2B2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19138" marR="0" lvl="3" indent="-358775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Clr>
                <a:srgbClr val="B2B2B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7" name="Image 6" descr="0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498" y="1485723"/>
            <a:ext cx="8192728" cy="4860000"/>
          </a:xfrm>
          <a:prstGeom prst="rect">
            <a:avLst/>
          </a:prstGeom>
        </p:spPr>
      </p:pic>
      <p:pic>
        <p:nvPicPr>
          <p:cNvPr id="3082" name="Picture 10" descr="http://www.bfs.admin.ch/bfs/portal/fr/index/themen/21/02/ind32.Document.34200.ht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0620" y="1504950"/>
            <a:ext cx="276520" cy="27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9024" y="1519720"/>
            <a:ext cx="7462838" cy="798512"/>
          </a:xfrm>
        </p:spPr>
        <p:txBody>
          <a:bodyPr/>
          <a:lstStyle/>
          <a:p>
            <a:pPr marL="0" lvl="1" indent="1588">
              <a:spcBef>
                <a:spcPts val="1000"/>
              </a:spcBef>
              <a:spcAft>
                <a:spcPts val="700"/>
              </a:spcAft>
            </a:pPr>
            <a:r>
              <a:rPr lang="en-GB" dirty="0" smtClean="0"/>
              <a:t>Importance of a conceptual framework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2320209"/>
            <a:ext cx="7462838" cy="3671888"/>
          </a:xfrm>
        </p:spPr>
        <p:txBody>
          <a:bodyPr/>
          <a:lstStyle/>
          <a:p>
            <a:pPr marL="1588" lvl="1" indent="0">
              <a:spcAft>
                <a:spcPts val="300"/>
              </a:spcAft>
              <a:buNone/>
            </a:pPr>
            <a:r>
              <a:rPr lang="en-GB" sz="2400" dirty="0" smtClean="0"/>
              <a:t>1. How well do we live?</a:t>
            </a:r>
          </a:p>
          <a:p>
            <a:pPr marL="360363" lvl="1" indent="-7938">
              <a:spcAft>
                <a:spcPts val="1200"/>
              </a:spcAft>
              <a:buNone/>
            </a:pPr>
            <a:r>
              <a:rPr lang="en-GB" sz="2400" i="1" dirty="0" smtClean="0"/>
              <a:t>(Quality of life)</a:t>
            </a:r>
            <a:endParaRPr lang="en-GB" sz="2400" dirty="0" smtClean="0"/>
          </a:p>
          <a:p>
            <a:pPr marL="1588" lvl="1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2800" b="1" dirty="0" smtClean="0"/>
              <a:t>2. How well are resources distributed?</a:t>
            </a:r>
          </a:p>
          <a:p>
            <a:pPr marL="360363" lvl="1" indent="-7938">
              <a:spcAft>
                <a:spcPts val="600"/>
              </a:spcAft>
              <a:buNone/>
            </a:pPr>
            <a:r>
              <a:rPr lang="en-GB" sz="2800" b="1" i="1" dirty="0" smtClean="0"/>
              <a:t>(fairness, equity)</a:t>
            </a:r>
          </a:p>
          <a:p>
            <a:pPr marL="360363" lvl="1" indent="-358775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2800" b="1" dirty="0" smtClean="0"/>
              <a:t>3. What are we leaving behind for our children?</a:t>
            </a:r>
          </a:p>
          <a:p>
            <a:pPr marL="360363" lvl="1" indent="-7938">
              <a:spcAft>
                <a:spcPts val="600"/>
              </a:spcAft>
              <a:buNone/>
            </a:pPr>
            <a:r>
              <a:rPr lang="en-GB" sz="2800" b="1" i="1" dirty="0" smtClean="0"/>
              <a:t>(Capital stocks)</a:t>
            </a:r>
            <a:endParaRPr lang="en-GB" sz="2800" b="1" i="1" dirty="0"/>
          </a:p>
          <a:p>
            <a:pPr marL="360363" lvl="1" indent="-358775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2400" dirty="0" smtClean="0"/>
              <a:t>4. How efficiently are we using our natural resources?</a:t>
            </a:r>
          </a:p>
          <a:p>
            <a:pPr marL="352425" lvl="1" indent="0">
              <a:spcAft>
                <a:spcPts val="1200"/>
              </a:spcAft>
              <a:buNone/>
            </a:pPr>
            <a:r>
              <a:rPr lang="en-GB" sz="2400" i="1" dirty="0" smtClean="0"/>
              <a:t>(resource efficiency)</a:t>
            </a:r>
          </a:p>
          <a:p>
            <a:pPr marL="719138" lvl="3" indent="-358775">
              <a:spcAft>
                <a:spcPts val="1200"/>
              </a:spcAft>
              <a:buNone/>
            </a:pPr>
            <a:endParaRPr lang="en-GB" sz="2400" dirty="0" smtClean="0"/>
          </a:p>
          <a:p>
            <a:pPr marL="719138" lvl="3" indent="-358775">
              <a:spcAft>
                <a:spcPts val="1200"/>
              </a:spcAft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76350" y="2320209"/>
            <a:ext cx="74628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19138" marR="0" lvl="3" indent="-358775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Clr>
                <a:srgbClr val="B2B2B2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19138" marR="0" lvl="3" indent="-358775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Clr>
                <a:srgbClr val="B2B2B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93283" y="340035"/>
            <a:ext cx="7956578" cy="10545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How well are resources distributed?</a:t>
            </a: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/>
            </a:r>
            <a:b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Example: Early school leavers by nationality</a:t>
            </a:r>
          </a:p>
        </p:txBody>
      </p:sp>
      <p:pic>
        <p:nvPicPr>
          <p:cNvPr id="5" name="Image 4" descr="ESL-SF_OW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6431" y="1485884"/>
            <a:ext cx="8221535" cy="48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9024" y="1519720"/>
            <a:ext cx="7462838" cy="798512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GB" dirty="0" smtClean="0"/>
              <a:t>Need for a dialogue between policy-makers and statisticians</a:t>
            </a:r>
            <a:br>
              <a:rPr lang="en-GB" dirty="0" smtClean="0"/>
            </a:br>
            <a:endParaRPr lang="en-GB" dirty="0" smtClean="0"/>
          </a:p>
        </p:txBody>
      </p:sp>
      <p:pic>
        <p:nvPicPr>
          <p:cNvPr id="6" name="Image 1" descr="010611085517clipart_board_meet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1838" y="2592278"/>
            <a:ext cx="4640324" cy="348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und_EN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178</Words>
  <Application>Microsoft Office PowerPoint</Application>
  <PresentationFormat>Bildschirmpräsentation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CDBund_EN</vt:lpstr>
      <vt:lpstr>Monitoring and Assessing Sustainable Development</vt:lpstr>
      <vt:lpstr>Importance of a conceptual framework</vt:lpstr>
      <vt:lpstr>What are we leaving behind for our children? Example: Early school leavers</vt:lpstr>
      <vt:lpstr>Importance of a conceptual framework</vt:lpstr>
      <vt:lpstr>Folie 5</vt:lpstr>
      <vt:lpstr>Need for a dialogue between policy-makers and statisticians </vt:lpstr>
    </vt:vector>
  </TitlesOfParts>
  <Company>Bundesverwaltung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messages across using indicators</dc:title>
  <dc:creator>ABOE</dc:creator>
  <cp:lastModifiedBy>U80802949</cp:lastModifiedBy>
  <cp:revision>301</cp:revision>
  <cp:lastPrinted>2003-11-14T16:51:38Z</cp:lastPrinted>
  <dcterms:created xsi:type="dcterms:W3CDTF">2013-11-05T18:05:49Z</dcterms:created>
  <dcterms:modified xsi:type="dcterms:W3CDTF">2013-12-16T18:35:14Z</dcterms:modified>
</cp:coreProperties>
</file>